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70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06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5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30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56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8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01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75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9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5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3A-D398-493E-89EF-26851BD3DF3E}" type="datetimeFigureOut">
              <a:rPr lang="en-IN" smtClean="0"/>
              <a:t>31-05-2023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CDC5-FDE2-4CC2-80CA-201121907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866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3186"/>
            <a:ext cx="9144000" cy="627306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ALPASS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29378"/>
            <a:ext cx="9144000" cy="653439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Layout Process Approval and Scrutiny System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EE36F-10B9-A301-E3E1-D119BAD63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4645"/>
          <a:stretch/>
        </p:blipFill>
        <p:spPr>
          <a:xfrm flipH="1">
            <a:off x="331748" y="3644583"/>
            <a:ext cx="10971763" cy="3070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6ED4E-AA69-DAA2-3DBF-9548614F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097" y="184138"/>
            <a:ext cx="2468564" cy="27380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40361" y="5228850"/>
            <a:ext cx="1465385" cy="1101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4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298" y="952076"/>
            <a:ext cx="876300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Choose the Planning Area in which the layout plan falls from the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Town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dropdown.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30997-532E-4FD5-B02E-9972B084FE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298" y="1456267"/>
            <a:ext cx="9275235" cy="48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4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7" y="1034163"/>
            <a:ext cx="74390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Enter name of the project in the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Project Name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Text Box.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5581C-F67C-43F9-A170-B85BDBEE81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296" y="1651000"/>
            <a:ext cx="8394703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296" y="858614"/>
            <a:ext cx="91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'Section 50'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w.r.t. Planning Area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36B5ED-0594-49F8-B884-B4D1D2D8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6" y="1321859"/>
            <a:ext cx="10549467" cy="53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5" y="1100655"/>
            <a:ext cx="8039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input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From'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dropdown list as per Layout Plan</a:t>
            </a:r>
          </a:p>
        </p:txBody>
      </p:sp>
      <p:pic>
        <p:nvPicPr>
          <p:cNvPr id="1026" name="Picture 2" descr="C:\Users\Nitin\AppData\Local\Temp\SNAGHTML2488d88d.PNG">
            <a:extLst>
              <a:ext uri="{FF2B5EF4-FFF2-40B4-BE49-F238E27FC236}">
                <a16:creationId xmlns:a16="http://schemas.microsoft.com/office/drawing/2014/main" id="{0BCFC6ED-6CD2-47DE-86F7-5B2E8017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6" y="1520463"/>
            <a:ext cx="9681638" cy="51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4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051" y="1229096"/>
            <a:ext cx="92392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input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Category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list as per the Layout Plan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8B79B-9B0E-4708-BD74-109389C0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680368"/>
            <a:ext cx="9542954" cy="50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6291" y="1276721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input from the 'Application Category' dropdown list as per the Layout Plan.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B58DC-008F-4B84-9000-1B680F95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2" y="1646053"/>
            <a:ext cx="9683226" cy="51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Choose the desired value from the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Area Category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dropdown list as per the Layout Plan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8494-8D0E-4397-891C-9C8C2B4F5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2" y="1790016"/>
            <a:ext cx="9482668" cy="5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input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Category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list as per the Layout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E92F8-1594-47FE-8E26-B3090C31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99" y="1513017"/>
            <a:ext cx="9948334" cy="52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Urban/Rural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and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Informal Sector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text boxes would be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filled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input 'DA Scheme' for Section 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051AA-3D6E-4F46-8B04-7C468CF0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3" y="1790015"/>
            <a:ext cx="9398000" cy="49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5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0821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text box is a optional field. User can enter text value in the box Or can leave it blank as required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108A4-8B83-42D5-BD9C-A620C6537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6" y="1728472"/>
            <a:ext cx="9516533" cy="50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32F66-FB0D-31B4-9111-BEC3B0C4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044" y="3933826"/>
            <a:ext cx="4462681" cy="3721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557" y="937641"/>
            <a:ext cx="830580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Brief process flow of Section 50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EDC791-1210-5348-AF5D-5B6AED1C85DB}"/>
              </a:ext>
            </a:extLst>
          </p:cNvPr>
          <p:cNvSpPr/>
          <p:nvPr/>
        </p:nvSpPr>
        <p:spPr>
          <a:xfrm>
            <a:off x="1145930" y="1548423"/>
            <a:ext cx="6617677" cy="3937979"/>
          </a:xfrm>
          <a:prstGeom prst="roundRect">
            <a:avLst>
              <a:gd name="adj" fmla="val 3075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Shape 47654">
            <a:extLst>
              <a:ext uri="{FF2B5EF4-FFF2-40B4-BE49-F238E27FC236}">
                <a16:creationId xmlns:a16="http://schemas.microsoft.com/office/drawing/2014/main" id="{E7EDCB58-19BF-114E-B811-1D8FF0C1A0AE}"/>
              </a:ext>
            </a:extLst>
          </p:cNvPr>
          <p:cNvSpPr/>
          <p:nvPr/>
        </p:nvSpPr>
        <p:spPr>
          <a:xfrm>
            <a:off x="838200" y="1548425"/>
            <a:ext cx="5545015" cy="5617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401540-9A50-8A47-B1FE-0CBD1803655E}"/>
              </a:ext>
            </a:extLst>
          </p:cNvPr>
          <p:cNvSpPr txBox="1">
            <a:spLocks/>
          </p:cNvSpPr>
          <p:nvPr/>
        </p:nvSpPr>
        <p:spPr>
          <a:xfrm>
            <a:off x="782509" y="1474733"/>
            <a:ext cx="5539158" cy="5411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Pre-</a:t>
            </a:r>
            <a:r>
              <a:rPr lang="en-IN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requisites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: Registered Applicant and Consultant in the ALPASS Portal 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F736D7D3-5A45-AD41-A78F-67A23F109F7E}"/>
              </a:ext>
            </a:extLst>
          </p:cNvPr>
          <p:cNvSpPr/>
          <p:nvPr/>
        </p:nvSpPr>
        <p:spPr>
          <a:xfrm>
            <a:off x="6385681" y="1544804"/>
            <a:ext cx="1386724" cy="57660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Shape 47653">
            <a:extLst>
              <a:ext uri="{FF2B5EF4-FFF2-40B4-BE49-F238E27FC236}">
                <a16:creationId xmlns:a16="http://schemas.microsoft.com/office/drawing/2014/main" id="{B8AD9C4A-6194-FA48-B7B2-63C16329867E}"/>
              </a:ext>
            </a:extLst>
          </p:cNvPr>
          <p:cNvSpPr/>
          <p:nvPr/>
        </p:nvSpPr>
        <p:spPr>
          <a:xfrm rot="10800000">
            <a:off x="838200" y="2112621"/>
            <a:ext cx="550985" cy="138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0" name="Shape 47654">
            <a:extLst>
              <a:ext uri="{FF2B5EF4-FFF2-40B4-BE49-F238E27FC236}">
                <a16:creationId xmlns:a16="http://schemas.microsoft.com/office/drawing/2014/main" id="{CCB16940-8576-8F44-B16D-026FB35F4520}"/>
              </a:ext>
            </a:extLst>
          </p:cNvPr>
          <p:cNvSpPr/>
          <p:nvPr/>
        </p:nvSpPr>
        <p:spPr>
          <a:xfrm>
            <a:off x="838201" y="2273839"/>
            <a:ext cx="5545014" cy="55422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A0FADC5E-A4A0-2548-8979-F9915EA90481}"/>
              </a:ext>
            </a:extLst>
          </p:cNvPr>
          <p:cNvSpPr/>
          <p:nvPr/>
        </p:nvSpPr>
        <p:spPr>
          <a:xfrm>
            <a:off x="6374426" y="2276547"/>
            <a:ext cx="1389181" cy="5515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Shape 47653">
            <a:extLst>
              <a:ext uri="{FF2B5EF4-FFF2-40B4-BE49-F238E27FC236}">
                <a16:creationId xmlns:a16="http://schemas.microsoft.com/office/drawing/2014/main" id="{AFC170F0-305F-9343-AF22-D6973ED0C3FA}"/>
              </a:ext>
            </a:extLst>
          </p:cNvPr>
          <p:cNvSpPr/>
          <p:nvPr/>
        </p:nvSpPr>
        <p:spPr>
          <a:xfrm rot="10800000">
            <a:off x="829843" y="2831355"/>
            <a:ext cx="568134" cy="210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0401540-9A50-8A47-B1FE-0CBD1803655E}"/>
              </a:ext>
            </a:extLst>
          </p:cNvPr>
          <p:cNvSpPr txBox="1">
            <a:spLocks/>
          </p:cNvSpPr>
          <p:nvPr/>
        </p:nvSpPr>
        <p:spPr>
          <a:xfrm>
            <a:off x="641834" y="2225012"/>
            <a:ext cx="5512781" cy="5411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Login with the valid consultant and providing reference of the Applicant</a:t>
            </a:r>
          </a:p>
        </p:txBody>
      </p:sp>
      <p:sp>
        <p:nvSpPr>
          <p:cNvPr id="14" name="Shape 47654">
            <a:extLst>
              <a:ext uri="{FF2B5EF4-FFF2-40B4-BE49-F238E27FC236}">
                <a16:creationId xmlns:a16="http://schemas.microsoft.com/office/drawing/2014/main" id="{3313CD05-274A-0B48-B185-ED85561151C4}"/>
              </a:ext>
            </a:extLst>
          </p:cNvPr>
          <p:cNvSpPr/>
          <p:nvPr/>
        </p:nvSpPr>
        <p:spPr>
          <a:xfrm>
            <a:off x="829843" y="3009601"/>
            <a:ext cx="5553372" cy="56721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5463E8E9-6D6E-DD4C-A2EB-FDD648ADD85D}"/>
              </a:ext>
            </a:extLst>
          </p:cNvPr>
          <p:cNvSpPr/>
          <p:nvPr/>
        </p:nvSpPr>
        <p:spPr>
          <a:xfrm>
            <a:off x="6383215" y="3009600"/>
            <a:ext cx="1380392" cy="56721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Shape 47653">
            <a:extLst>
              <a:ext uri="{FF2B5EF4-FFF2-40B4-BE49-F238E27FC236}">
                <a16:creationId xmlns:a16="http://schemas.microsoft.com/office/drawing/2014/main" id="{E0633C8D-9324-5041-8382-5C8C7201EDF0}"/>
              </a:ext>
            </a:extLst>
          </p:cNvPr>
          <p:cNvSpPr/>
          <p:nvPr/>
        </p:nvSpPr>
        <p:spPr>
          <a:xfrm rot="10800000">
            <a:off x="829843" y="3579220"/>
            <a:ext cx="559342" cy="254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0401540-9A50-8A47-B1FE-0CBD1803655E}"/>
              </a:ext>
            </a:extLst>
          </p:cNvPr>
          <p:cNvSpPr txBox="1">
            <a:spLocks/>
          </p:cNvSpPr>
          <p:nvPr/>
        </p:nvSpPr>
        <p:spPr>
          <a:xfrm>
            <a:off x="838200" y="3014286"/>
            <a:ext cx="565931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Filling Basic information of the Layout Application and generating Application Number</a:t>
            </a:r>
          </a:p>
        </p:txBody>
      </p:sp>
      <p:sp>
        <p:nvSpPr>
          <p:cNvPr id="18" name="Shape 47654">
            <a:extLst>
              <a:ext uri="{FF2B5EF4-FFF2-40B4-BE49-F238E27FC236}">
                <a16:creationId xmlns:a16="http://schemas.microsoft.com/office/drawing/2014/main" id="{3AE9532C-B71B-0240-B2E1-F0DEB247A790}"/>
              </a:ext>
            </a:extLst>
          </p:cNvPr>
          <p:cNvSpPr/>
          <p:nvPr/>
        </p:nvSpPr>
        <p:spPr>
          <a:xfrm>
            <a:off x="838200" y="3823082"/>
            <a:ext cx="5545015" cy="56545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3AA29257-C5CA-5043-AEC1-3046F019707B}"/>
              </a:ext>
            </a:extLst>
          </p:cNvPr>
          <p:cNvSpPr/>
          <p:nvPr/>
        </p:nvSpPr>
        <p:spPr>
          <a:xfrm>
            <a:off x="6383216" y="3820677"/>
            <a:ext cx="1389190" cy="56785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0401540-9A50-8A47-B1FE-0CBD1803655E}"/>
              </a:ext>
            </a:extLst>
          </p:cNvPr>
          <p:cNvSpPr txBox="1">
            <a:spLocks/>
          </p:cNvSpPr>
          <p:nvPr/>
        </p:nvSpPr>
        <p:spPr>
          <a:xfrm>
            <a:off x="876300" y="3808523"/>
            <a:ext cx="527831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Submission of Mandatory Documents and Shape file of the Outer Boundary of the Layout Plan</a:t>
            </a:r>
          </a:p>
        </p:txBody>
      </p:sp>
      <p:sp>
        <p:nvSpPr>
          <p:cNvPr id="21" name="Shape 47654">
            <a:extLst>
              <a:ext uri="{FF2B5EF4-FFF2-40B4-BE49-F238E27FC236}">
                <a16:creationId xmlns:a16="http://schemas.microsoft.com/office/drawing/2014/main" id="{2731B2F5-D91A-2A4E-A3E3-D18395914203}"/>
              </a:ext>
            </a:extLst>
          </p:cNvPr>
          <p:cNvSpPr/>
          <p:nvPr/>
        </p:nvSpPr>
        <p:spPr>
          <a:xfrm flipV="1">
            <a:off x="838203" y="4655005"/>
            <a:ext cx="5545015" cy="55151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2" name="Shape 47653">
            <a:extLst>
              <a:ext uri="{FF2B5EF4-FFF2-40B4-BE49-F238E27FC236}">
                <a16:creationId xmlns:a16="http://schemas.microsoft.com/office/drawing/2014/main" id="{4C982319-3B52-E94A-A801-FFE157D72208}"/>
              </a:ext>
            </a:extLst>
          </p:cNvPr>
          <p:cNvSpPr/>
          <p:nvPr/>
        </p:nvSpPr>
        <p:spPr>
          <a:xfrm rot="10800000">
            <a:off x="827353" y="4387540"/>
            <a:ext cx="570623" cy="240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3A1784C6-AAC9-844C-85B4-871D14CA5306}"/>
              </a:ext>
            </a:extLst>
          </p:cNvPr>
          <p:cNvSpPr/>
          <p:nvPr/>
        </p:nvSpPr>
        <p:spPr>
          <a:xfrm>
            <a:off x="6383215" y="4645272"/>
            <a:ext cx="1371593" cy="55215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F0401540-9A50-8A47-B1FE-0CBD1803655E}"/>
              </a:ext>
            </a:extLst>
          </p:cNvPr>
          <p:cNvSpPr txBox="1">
            <a:spLocks/>
          </p:cNvSpPr>
          <p:nvPr/>
        </p:nvSpPr>
        <p:spPr>
          <a:xfrm>
            <a:off x="876300" y="4646726"/>
            <a:ext cx="562121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Providing Applicant’s consent via Mobile OTP and forwarding Application to Department</a:t>
            </a:r>
          </a:p>
        </p:txBody>
      </p:sp>
      <p:sp>
        <p:nvSpPr>
          <p:cNvPr id="25" name="Shape 47653">
            <a:extLst>
              <a:ext uri="{FF2B5EF4-FFF2-40B4-BE49-F238E27FC236}">
                <a16:creationId xmlns:a16="http://schemas.microsoft.com/office/drawing/2014/main" id="{61A08B9D-5BCA-054C-8EA6-4EEC58E11F20}"/>
              </a:ext>
            </a:extLst>
          </p:cNvPr>
          <p:cNvSpPr/>
          <p:nvPr/>
        </p:nvSpPr>
        <p:spPr>
          <a:xfrm rot="10800000">
            <a:off x="823557" y="5188140"/>
            <a:ext cx="574419" cy="27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pic>
        <p:nvPicPr>
          <p:cNvPr id="26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2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District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as per the Layout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8FF83-DE71-44B9-B696-716A91092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2" y="1574535"/>
            <a:ext cx="9838268" cy="52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Tehsil from the 'Tehsil' dropdown as per the Layout Plan.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B94D1-F9D0-4FCC-B34F-EF51017A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1" y="1592790"/>
            <a:ext cx="9613909" cy="51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desired village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list as per the Layout Plan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76290" y="1704626"/>
            <a:ext cx="9144001" cy="4782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75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from the '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Number'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dropdown list as per the Layout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B47A4-671B-4C5D-92DC-5F71FB8D9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6" y="1593744"/>
            <a:ext cx="9541933" cy="51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0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11436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P-II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in the '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as per P-II'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3ACA-377B-42AB-AB36-27D5DECB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1" y="1642744"/>
            <a:ext cx="9702800" cy="52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8865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total area of the P-II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Hectares in the '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as per P-II (Hectare)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9941A-D316-4F9A-83CC-37CED8BF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1" y="1377950"/>
            <a:ext cx="9994626" cy="53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1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1" y="8865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area of the Layout Plan which falls under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Hectares in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Planning Area of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(Hectare)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text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ADA2D-063A-4A21-8BB7-C4D5D433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33" y="1532840"/>
            <a:ext cx="9907274" cy="53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300" y="1089650"/>
            <a:ext cx="7089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desired input from the '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Landuse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as per the Layout Plan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F0475-430C-45FF-B607-81308FAC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2" y="1458981"/>
            <a:ext cx="9982201" cy="53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80889"/>
            <a:ext cx="914401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desired value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Landuse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list as per the Layout Plan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E5CC71-0B4D-4EE1-ACAA-86FE6ABB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81" y="1326514"/>
            <a:ext cx="10088052" cy="54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968811"/>
            <a:ext cx="914401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desired value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Premises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list as per the Layout Plan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55CC1-49D2-4CD8-80DF-F5985A565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9" y="1403773"/>
            <a:ext cx="9965267" cy="53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2853" y="624115"/>
            <a:ext cx="8036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Open ALPASS application link '</a:t>
            </a:r>
            <a:r>
              <a:rPr lang="en-IN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https://dtcp.mp.gov.in/</a:t>
            </a:r>
            <a:r>
              <a:rPr lang="en-IN" b="1" i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Alpass</a:t>
            </a:r>
            <a:r>
              <a:rPr lang="en-IN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/Web/home.aspx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in the web browser. </a:t>
            </a:r>
            <a:endParaRPr lang="en-IN" dirty="0"/>
          </a:p>
        </p:txBody>
      </p:sp>
      <p:pic>
        <p:nvPicPr>
          <p:cNvPr id="7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A3DEE-BE23-46AB-A98D-5F141680EA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4600" y="1354667"/>
            <a:ext cx="9025467" cy="48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8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80889"/>
            <a:ext cx="6222042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delete incorrect entry by clicking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62EF05-5A11-4E88-A583-71D7EFC8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65" y="1332864"/>
            <a:ext cx="10185402" cy="54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0" y="880889"/>
            <a:ext cx="933451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 new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entry, again choose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from '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list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itin\AppData\Local\Temp\SNAGHTML2497642f.PNG">
            <a:extLst>
              <a:ext uri="{FF2B5EF4-FFF2-40B4-BE49-F238E27FC236}">
                <a16:creationId xmlns:a16="http://schemas.microsoft.com/office/drawing/2014/main" id="{0334C987-40B2-49A9-9688-34462612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0" y="1249643"/>
            <a:ext cx="10043812" cy="54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16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80889"/>
            <a:ext cx="914401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all the fields '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as Per P-II', '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as per P-II(Hectare)', 'Net Planning Area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(Hectare)', '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Landuse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'Sub-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Landuse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and 'Premises' against newly selected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number. Click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Details to List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 to add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entry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itin\AppData\Local\Temp\SNAGHTML2497d826.PNG">
            <a:extLst>
              <a:ext uri="{FF2B5EF4-FFF2-40B4-BE49-F238E27FC236}">
                <a16:creationId xmlns:a16="http://schemas.microsoft.com/office/drawing/2014/main" id="{3D03B20E-1E96-4F34-96DA-75CFB780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2" y="1849167"/>
            <a:ext cx="9516544" cy="49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38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80889"/>
            <a:ext cx="914401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finalize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entries, click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List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06AC2-5840-4CA5-9C46-86688DE5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3" y="1320165"/>
            <a:ext cx="10176933" cy="54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68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80889"/>
            <a:ext cx="914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desired value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of Land/Notification of Scheme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dropdown as per the Layout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765FC-E334-4612-A84F-9C689173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8" y="1527220"/>
            <a:ext cx="9677402" cy="52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8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23739"/>
            <a:ext cx="966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user chooses 'Scheme Notification' in the 'Ownership of Land/Notification of Scheme' dropdown then user would be asked to enter notification number in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the'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text box'</a:t>
            </a:r>
          </a:p>
        </p:txBody>
      </p:sp>
      <p:pic>
        <p:nvPicPr>
          <p:cNvPr id="4098" name="Picture 2" descr="C:\Users\Nitin\AppData\Local\Temp\SNAGHTML24994cd5.PNG">
            <a:extLst>
              <a:ext uri="{FF2B5EF4-FFF2-40B4-BE49-F238E27FC236}">
                <a16:creationId xmlns:a16="http://schemas.microsoft.com/office/drawing/2014/main" id="{D56CC38C-DB8B-435F-B714-0ED06308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1" y="1470070"/>
            <a:ext cx="9804400" cy="53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0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23739"/>
            <a:ext cx="9144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user chooses 'Scheme Notification' in the 'Ownership of Land/Notification of Scheme' dropdown then user would be asked to choose notification date from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 Date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calendar input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C38D0-C1D2-428D-8154-3DAAFEDB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80" y="1747068"/>
            <a:ext cx="9359919" cy="50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01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23739"/>
            <a:ext cx="914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proceed further, click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&amp; Next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 after filling all the mandatory fields of the Basic Information 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FB10E-FF5C-4F20-9E13-AFED321FF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65" y="1470070"/>
            <a:ext cx="9880602" cy="5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6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823739"/>
            <a:ext cx="914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up message would get displayed asking user if He/she wants to proceed further with the form submission. Click on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submit it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 to proceed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7999D-06AC-4E2E-AB62-893EF6B0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32" y="1470070"/>
            <a:ext cx="9685868" cy="52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69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1" y="528464"/>
            <a:ext cx="914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up message would get displayed showing Application Number against the submitted information. Note down the Application Number and click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0C0BA-E78E-4F6B-8F71-D4EFA63A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81" y="1174795"/>
            <a:ext cx="10426719" cy="56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3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1019915"/>
            <a:ext cx="9163050" cy="37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Under the 'Layout Permission' Menu, Click on the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Consultant/Applicant Login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link.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7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99E73-6BB0-42EE-86E0-CCCFDE2C56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8400" y="1461703"/>
            <a:ext cx="9059333" cy="48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7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0" y="528464"/>
            <a:ext cx="9982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Document section, Upload scanned PDF of all the mandatory documents i.e.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Permission Plan (Proposed Layout)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and 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GAZZETTE Notification of approval of scheme showing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Khasra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 to proceed further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66A1D-2768-4FE8-B541-5CE9989A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9" y="1451794"/>
            <a:ext cx="9808653" cy="52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31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0" y="918989"/>
            <a:ext cx="9982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delete wrongly uploaded document by clicking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button. Uploaded documents can be viewed by clicking on the document icon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27EA2-084F-4E43-9087-E13D2F04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80" y="1565320"/>
            <a:ext cx="9817120" cy="52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24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0" y="718964"/>
            <a:ext cx="998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&amp; Next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 after uploading all the mandatory documents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AB697-C7AC-4D9F-8378-7B526DA3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9" y="1088296"/>
            <a:ext cx="10494453" cy="56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3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80" y="899939"/>
            <a:ext cx="1021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pop-up message would get displayed confirming user about the successful submission of the documents, Click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C707D-B26D-4AC7-8C4D-44598CC2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80" y="1597937"/>
            <a:ext cx="9786164" cy="52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952076"/>
            <a:ext cx="998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Plan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section, Upload shape file of the Layout Plan's outer boundary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41AC8-5713-4233-B7B1-76B1C95F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6" y="1417530"/>
            <a:ext cx="9838267" cy="52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35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952076"/>
            <a:ext cx="998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Preview of the uploaded shape file can be seen by clicking on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C941C-962B-4DF0-9878-350DA69E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321408"/>
            <a:ext cx="10099820" cy="54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5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1809" y="582716"/>
            <a:ext cx="7661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Uploaded shape file can be downloaded by clicking on the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Uploaded shape file can be deleted by clicking on '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'Save &amp; Next' button after uploading shape file</a:t>
            </a:r>
          </a:p>
        </p:txBody>
      </p:sp>
      <p:pic>
        <p:nvPicPr>
          <p:cNvPr id="5122" name="Picture 2" descr="C:\Users\Nitin\AppData\Local\Temp\SNAGHTML249e0cb6.PNG">
            <a:extLst>
              <a:ext uri="{FF2B5EF4-FFF2-40B4-BE49-F238E27FC236}">
                <a16:creationId xmlns:a16="http://schemas.microsoft.com/office/drawing/2014/main" id="{8ABA4FFD-192E-4A77-AC1D-24B45298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9" y="1566142"/>
            <a:ext cx="9702800" cy="50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08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799676"/>
            <a:ext cx="1035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'Save &amp; Next' button after uploading shape file</a:t>
            </a:r>
          </a:p>
        </p:txBody>
      </p:sp>
      <p:pic>
        <p:nvPicPr>
          <p:cNvPr id="6146" name="Picture 2" descr="C:\Users\Nitin\AppData\Local\Temp\SNAGHTML249e5f7a.PNG">
            <a:extLst>
              <a:ext uri="{FF2B5EF4-FFF2-40B4-BE49-F238E27FC236}">
                <a16:creationId xmlns:a16="http://schemas.microsoft.com/office/drawing/2014/main" id="{EDCEB75D-08BA-476C-84F3-2BE10A1B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3" y="1169008"/>
            <a:ext cx="10659662" cy="55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30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799676"/>
            <a:ext cx="1035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payment is required for the application applied under Section 50, User just need to click on the 'Proceed to Payment' button to proceed further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0CBAF-6F3C-4DBD-92CF-CCFF5EBCF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446007"/>
            <a:ext cx="9969500" cy="53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7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1054" y="952076"/>
            <a:ext cx="1113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 up message would get displayed, Click on the 'OK' button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48B94F-DAB2-4D44-933A-FBD44975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54" y="1437541"/>
            <a:ext cx="9482667" cy="50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1019915"/>
            <a:ext cx="9163050" cy="37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Under the 'Layout Permission' Menu, Click on the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Consultant/Applicant Login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link.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E7198-98A3-411F-A834-01AC2F95E9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1625600"/>
            <a:ext cx="88730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5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767432"/>
            <a:ext cx="1113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would be sent to the Applicant's console for the consent. Application would be forwarded to the Department after 'Applicant's consent using the OTP sent on his/her number. 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81055" y="1424037"/>
            <a:ext cx="9144010" cy="5011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11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1077184"/>
            <a:ext cx="9239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Click on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Apply Layout Permission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under the 'Layout Permission Application' menu.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C1E8A-A8B6-4410-9262-0FB45BDF41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300" y="1778000"/>
            <a:ext cx="9239248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300" y="1018751"/>
            <a:ext cx="86963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Enter the valid 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Applicant's registration number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 and click on the 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'Go' 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button.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24741-B199-4272-9F79-214F144A9C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333" y="1634067"/>
            <a:ext cx="8280400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7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1062896"/>
            <a:ext cx="7515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In Case of multiple Applicants, Click on the '</a:t>
            </a:r>
            <a:r>
              <a:rPr lang="en-IN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Yes</a:t>
            </a: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' radio button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02DBE2-DE43-45FA-918A-2A7FB77E4B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6733" y="1543048"/>
            <a:ext cx="8424334" cy="4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8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edc">
            <a:extLst>
              <a:ext uri="{FF2B5EF4-FFF2-40B4-BE49-F238E27FC236}">
                <a16:creationId xmlns:a16="http://schemas.microsoft.com/office/drawing/2014/main" id="{F209023B-45BE-85A7-CF56-0C43FE0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" y="107938"/>
            <a:ext cx="844138" cy="8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299" y="1048451"/>
            <a:ext cx="90392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Enter the details of multiple owners in the 'Additional applicants/firm Name' Text Box.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8148E-CD2B-4E94-8D4A-92FC24E0C6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5200" y="1533522"/>
            <a:ext cx="8678333" cy="46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7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1037</Words>
  <Application>Microsoft Office PowerPoint</Application>
  <PresentationFormat>Widescreen</PresentationFormat>
  <Paragraphs>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Georgia</vt:lpstr>
      <vt:lpstr>Lato</vt:lpstr>
      <vt:lpstr>Lato Light</vt:lpstr>
      <vt:lpstr>Mangal</vt:lpstr>
      <vt:lpstr>Times New Roman</vt:lpstr>
      <vt:lpstr>Office Theme</vt:lpstr>
      <vt:lpstr>ALPASS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ALPASS</dc:title>
  <dc:creator>Hp</dc:creator>
  <cp:lastModifiedBy>Nitin Patel</cp:lastModifiedBy>
  <cp:revision>122</cp:revision>
  <dcterms:created xsi:type="dcterms:W3CDTF">2023-04-18T08:41:08Z</dcterms:created>
  <dcterms:modified xsi:type="dcterms:W3CDTF">2023-05-31T08:01:44Z</dcterms:modified>
</cp:coreProperties>
</file>